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C28E06-66C8-4D8A-A41B-1078B78C27E3}">
  <a:tblStyle styleId="{90C28E06-66C8-4D8A-A41B-1078B78C27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</a:p>
        </p:txBody>
      </p:sp>
      <p:sp>
        <p:nvSpPr>
          <p:cNvPr id="65" name="Shape 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</a:p>
        </p:txBody>
      </p:sp>
      <p:sp>
        <p:nvSpPr>
          <p:cNvPr id="73" name="Shape 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1450" lvl="1" marL="74295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7086600" y="4427934"/>
            <a:ext cx="1447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wrap="square" tIns="0">
            <a:noAutofit/>
          </a:bodyPr>
          <a:lstStyle/>
          <a:p>
            <a:pPr indent="-2794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Arial"/>
              <a:buNone/>
            </a:pPr>
            <a:fld id="{00000000-1234-1234-1234-123412341234}" type="slidenum">
              <a:rPr b="1" i="0" lang="en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6629400" y="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09600" y="1371600"/>
            <a:ext cx="38862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4648200" y="1371600"/>
            <a:ext cx="38862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7086600" y="4427934"/>
            <a:ext cx="1447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wrap="square" tIns="0">
            <a:noAutofit/>
          </a:bodyPr>
          <a:lstStyle/>
          <a:p>
            <a:pPr indent="-2794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Arial"/>
              <a:buNone/>
            </a:pPr>
            <a:fld id="{00000000-1234-1234-1234-123412341234}" type="slidenum">
              <a:rPr b="1" i="0" lang="en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629400" y="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jpg"/><Relationship Id="rId10" Type="http://schemas.openxmlformats.org/officeDocument/2006/relationships/image" Target="../media/image29.jpg"/><Relationship Id="rId12" Type="http://schemas.openxmlformats.org/officeDocument/2006/relationships/image" Target="../media/image3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5" Type="http://schemas.openxmlformats.org/officeDocument/2006/relationships/image" Target="../media/image21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jpg"/><Relationship Id="rId10" Type="http://schemas.openxmlformats.org/officeDocument/2006/relationships/image" Target="../media/image40.jpg"/><Relationship Id="rId1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Relationship Id="rId4" Type="http://schemas.openxmlformats.org/officeDocument/2006/relationships/image" Target="../media/image33.jpg"/><Relationship Id="rId9" Type="http://schemas.openxmlformats.org/officeDocument/2006/relationships/image" Target="../media/image39.jpg"/><Relationship Id="rId5" Type="http://schemas.openxmlformats.org/officeDocument/2006/relationships/image" Target="../media/image34.jpg"/><Relationship Id="rId6" Type="http://schemas.openxmlformats.org/officeDocument/2006/relationships/image" Target="../media/image36.jpg"/><Relationship Id="rId7" Type="http://schemas.openxmlformats.org/officeDocument/2006/relationships/image" Target="../media/image37.jpg"/><Relationship Id="rId8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jpg"/><Relationship Id="rId4" Type="http://schemas.openxmlformats.org/officeDocument/2006/relationships/image" Target="../media/image4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jpg"/><Relationship Id="rId4" Type="http://schemas.openxmlformats.org/officeDocument/2006/relationships/image" Target="../media/image4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jpg"/><Relationship Id="rId4" Type="http://schemas.openxmlformats.org/officeDocument/2006/relationships/image" Target="../media/image4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gif"/><Relationship Id="rId4" Type="http://schemas.openxmlformats.org/officeDocument/2006/relationships/image" Target="../media/image5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ggle.com/c/challenges-in-representation-learning-facial-expression-recognition-challenge/data" TargetMode="External"/><Relationship Id="rId4" Type="http://schemas.openxmlformats.org/officeDocument/2006/relationships/hyperlink" Target="https://www.kaggle.com/c/challenges-in-representation-learning-facial-expression-recognition-challenge/dat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TadasBaltrusaitis/OpenFace" TargetMode="External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3.jpg"/><Relationship Id="rId7" Type="http://schemas.openxmlformats.org/officeDocument/2006/relationships/image" Target="../media/image8.jpg"/><Relationship Id="rId8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Relationship Id="rId4" Type="http://schemas.openxmlformats.org/officeDocument/2006/relationships/image" Target="../media/image14.gif"/><Relationship Id="rId5" Type="http://schemas.openxmlformats.org/officeDocument/2006/relationships/hyperlink" Target="https://imotions.com/blog/facial-action-coding-syste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Relationship Id="rId4" Type="http://schemas.openxmlformats.org/officeDocument/2006/relationships/image" Target="../media/image23.gif"/><Relationship Id="rId5" Type="http://schemas.openxmlformats.org/officeDocument/2006/relationships/image" Target="../media/image35.gif"/><Relationship Id="rId6" Type="http://schemas.openxmlformats.org/officeDocument/2006/relationships/image" Target="../media/image19.gif"/><Relationship Id="rId7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311708" y="1169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86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"/>
              <a:t>Emotion Detection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311700" y="35344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rtl="0">
              <a:spcBef>
                <a:spcPts val="4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Davide Lucchi - Mona Jalal - Silvia Ionescu</a:t>
            </a:r>
          </a:p>
          <a:p>
            <a:pPr indent="-69850" lvl="0" marL="0" rtl="0">
              <a:spcBef>
                <a:spcPts val="4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69850" lvl="0" marL="0" rtl="0">
              <a:spcBef>
                <a:spcPts val="4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CS585 Final Project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5" y="91876"/>
            <a:ext cx="2429800" cy="11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29875" y="214825"/>
            <a:ext cx="8428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CC0000"/>
                </a:solidFill>
              </a:rPr>
              <a:t>Multi-class Support Vector Machines Results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781063" y="1079263"/>
            <a:ext cx="7924800" cy="18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CC0000"/>
              </a:buClr>
              <a:buSzPts val="1800"/>
              <a:buChar char="▪"/>
            </a:pPr>
            <a:r>
              <a:rPr lang="en" sz="1800"/>
              <a:t>Input: vector with AU intensities and occurrences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/>
              <a:t>	5200 vectors for FER2013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 sz="1800"/>
              <a:t>	3022 vectors for KDFE</a:t>
            </a:r>
          </a:p>
          <a:p>
            <a:pPr indent="-342900" lvl="0" marL="457200" rtl="0">
              <a:spcBef>
                <a:spcPts val="0"/>
              </a:spcBef>
              <a:buClr>
                <a:srgbClr val="CC0000"/>
              </a:buClr>
              <a:buSzPts val="1800"/>
              <a:buChar char="▪"/>
            </a:pPr>
            <a:r>
              <a:rPr lang="en" sz="1800"/>
              <a:t>Emotion classes: </a:t>
            </a:r>
            <a:r>
              <a:rPr lang="en" sz="1800"/>
              <a:t>angry</a:t>
            </a:r>
            <a:r>
              <a:rPr lang="en" sz="1800"/>
              <a:t>, disgust, fearful, happy, sad, surprised and neutral.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190500" lvl="0" marL="3429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58" name="Shape 158"/>
          <p:cNvGraphicFramePr/>
          <p:nvPr/>
        </p:nvGraphicFramePr>
        <p:xfrm>
          <a:off x="952525" y="324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{90C28E06-66C8-4D8A-A41B-1078B78C27E3}</a:tableStyleId>
              </a:tblPr>
              <a:tblGrid>
                <a:gridCol w="1178475"/>
                <a:gridCol w="1854800"/>
                <a:gridCol w="2003925"/>
                <a:gridCol w="1028300"/>
                <a:gridCol w="1516375"/>
              </a:tblGrid>
              <a:tr h="44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DataSet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Training set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Validation set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Accuracy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F1 score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56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FER-2013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4420 images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780 images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45.3%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0.4218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44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KDFE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48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2568 images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453 images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67.4%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0.6709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18375" y="12275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Comparison of Classification Results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873725" y="2070600"/>
            <a:ext cx="24894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4846750" y="1971675"/>
            <a:ext cx="24894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86" y="1079825"/>
            <a:ext cx="4162764" cy="27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50" y="1079813"/>
            <a:ext cx="4323524" cy="28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48150" y="4142425"/>
            <a:ext cx="6294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Ran on a sample of 1372 frames from the debate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609600" y="9975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Classification Results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525" y="1141925"/>
            <a:ext cx="1756800" cy="197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800" y="1141925"/>
            <a:ext cx="1756800" cy="197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725" y="1141925"/>
            <a:ext cx="1756800" cy="197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675" y="11419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3600" y="1141925"/>
            <a:ext cx="1756800" cy="197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382300" y="7244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Top KDFE - Bottom FER2013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2525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6800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5725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4675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93600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609600" y="9975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Classification Results</a:t>
            </a: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82300" y="7244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Top KDEF - Bottom FER2013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525" y="11419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725" y="11419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600" y="11419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800" y="11419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675" y="11419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2525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5725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3600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36800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4675" y="3118325"/>
            <a:ext cx="1756800" cy="19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25525" y="232475"/>
            <a:ext cx="8806200" cy="60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Convolutional Neural Network Architecture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797300" y="1827675"/>
            <a:ext cx="7924800" cy="29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190500" lvl="0" marL="34290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190500" lvl="0" marL="34290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190500" lvl="0" marL="3429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3240" r="-3240" t="0"/>
          <a:stretch/>
        </p:blipFill>
        <p:spPr>
          <a:xfrm>
            <a:off x="137288" y="1190625"/>
            <a:ext cx="6962775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025" y="911588"/>
            <a:ext cx="10287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1288025" y="4697975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Convolutional Neural Network architecture for emotion classification (VGG16)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609600" y="3429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Convolutional Neural Network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09600" y="990600"/>
            <a:ext cx="7924800" cy="29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/>
              <a:t>Datasets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"/>
              <a:t>Image Augmentation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"/>
              <a:t>Image rotation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▪"/>
            </a:pPr>
            <a:r>
              <a:rPr lang="en"/>
              <a:t>Vertical shift</a:t>
            </a:r>
          </a:p>
          <a:p>
            <a:pPr indent="-342900" lvl="1" marL="914400" rtl="0">
              <a:spcBef>
                <a:spcPts val="0"/>
              </a:spcBef>
              <a:buClr>
                <a:srgbClr val="CC0000"/>
              </a:buClr>
              <a:buSzPts val="1800"/>
              <a:buChar char="▪"/>
            </a:pPr>
            <a:r>
              <a:rPr lang="en"/>
              <a:t>Horizontal shift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811550" y="172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{90C28E06-66C8-4D8A-A41B-1078B78C27E3}</a:tableStyleId>
              </a:tblPr>
              <a:tblGrid>
                <a:gridCol w="1231775"/>
                <a:gridCol w="2840725"/>
                <a:gridCol w="1192525"/>
                <a:gridCol w="1074800"/>
                <a:gridCol w="1584975"/>
              </a:tblGrid>
              <a:tr h="44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DataSet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Source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# of images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Setup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Categories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563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FER-2013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ICML 2013 challenge [1]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35,887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Wild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 emotions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44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AffectNet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48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A. Mollahosseini et. al [2]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1, 000, 000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Wild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 emotions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609600" y="3429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CNN - FER2013 Results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5" y="1193875"/>
            <a:ext cx="4798800" cy="31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250" y="1206400"/>
            <a:ext cx="4665750" cy="31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609600" y="4191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CNN - AffectNet Results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200" y="1246150"/>
            <a:ext cx="4732200" cy="3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" y="1304025"/>
            <a:ext cx="4629975" cy="30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609600" y="83425"/>
            <a:ext cx="82179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CNN - FER2013 Classification Results 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887700"/>
            <a:ext cx="5671901" cy="41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609600" y="144900"/>
            <a:ext cx="85344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CNN - FER2013 Classification Results 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00" y="1012825"/>
            <a:ext cx="5694600" cy="41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6629400" y="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Arial"/>
              <a:buNone/>
            </a:pPr>
            <a:r>
              <a:rPr b="0" i="0" lang="en" sz="1200" u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437400" y="228600"/>
            <a:ext cx="79248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Emotion Detection 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51425" y="1669450"/>
            <a:ext cx="46179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</a:pPr>
            <a:r>
              <a:rPr lang="en"/>
              <a:t>Applications</a:t>
            </a:r>
          </a:p>
          <a:p>
            <a:pPr indent="-323850" lvl="1" marL="742950" rtl="0">
              <a:lnSpc>
                <a:spcPct val="100000"/>
              </a:lnSpc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/>
              <a:t>Smart home automation</a:t>
            </a:r>
          </a:p>
          <a:p>
            <a:pPr indent="-323850" lvl="1" marL="742950" rtl="0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SzPts val="2400"/>
              <a:buChar char="▪"/>
            </a:pPr>
            <a:r>
              <a:rPr lang="en"/>
              <a:t>Self-driving cars</a:t>
            </a:r>
          </a:p>
          <a:p>
            <a:pPr indent="-323850" lvl="1" marL="742950" rtl="0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SzPts val="2400"/>
              <a:buChar char="▪"/>
            </a:pPr>
            <a:r>
              <a:rPr lang="en"/>
              <a:t>Improving classroom dynamics</a:t>
            </a:r>
          </a:p>
          <a:p>
            <a:pPr indent="-323850" lvl="1" marL="742950" rtl="0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SzPts val="2400"/>
              <a:buChar char="▪"/>
            </a:pPr>
            <a:r>
              <a:rPr lang="en"/>
              <a:t>Helping people with disabilities</a:t>
            </a:r>
          </a:p>
          <a:p>
            <a:pPr indent="0" lvl="0" marL="457200" rtl="0">
              <a:lnSpc>
                <a:spcPct val="100000"/>
              </a:lnSpc>
              <a:spcBef>
                <a:spcPts val="48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lnSpc>
                <a:spcPct val="100000"/>
              </a:lnSpc>
              <a:spcBef>
                <a:spcPts val="30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18393" l="0" r="0" t="0"/>
          <a:stretch/>
        </p:blipFill>
        <p:spPr>
          <a:xfrm>
            <a:off x="4591900" y="1380475"/>
            <a:ext cx="4344926" cy="28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609600" y="4191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CNN - FER2013 Results Videos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50" y="1262900"/>
            <a:ext cx="3139475" cy="35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665" y="1262900"/>
            <a:ext cx="3272110" cy="35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609600" y="4953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Conclusion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09600" y="1524000"/>
            <a:ext cx="7924800" cy="29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/>
              <a:t>CNNs perform better </a:t>
            </a:r>
            <a:r>
              <a:rPr lang="en"/>
              <a:t>than</a:t>
            </a:r>
            <a:r>
              <a:rPr lang="en"/>
              <a:t> action units/SVM for FER-2013</a:t>
            </a:r>
          </a:p>
          <a:p>
            <a:pPr indent="-381000" lvl="0" marL="457200" rtl="0"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>
                <a:solidFill>
                  <a:schemeClr val="accent2"/>
                </a:solidFill>
              </a:rPr>
              <a:t>Hyper-parameter tunings for the CNNs affect our results significantly.</a:t>
            </a:r>
          </a:p>
          <a:p>
            <a:pPr indent="-381000" lvl="0" marL="457200" rtl="0"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>
                <a:solidFill>
                  <a:schemeClr val="accent2"/>
                </a:solidFill>
              </a:rPr>
              <a:t>Results from one dataset to another one are not transferable by default.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190500" lvl="0" marL="3429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Future Work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09600" y="1219200"/>
            <a:ext cx="7924800" cy="29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">
                <a:solidFill>
                  <a:schemeClr val="accent2"/>
                </a:solidFill>
              </a:rPr>
              <a:t>Emotion detection using Recurrent Neural Networks(RNN).</a:t>
            </a:r>
          </a:p>
          <a:p>
            <a:pPr indent="-381000" lvl="0" marL="457200" rtl="0"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>
                <a:solidFill>
                  <a:schemeClr val="accent2"/>
                </a:solidFill>
              </a:rPr>
              <a:t>Using multi-modal classifier incorporating voice, and video signals besides the still images from video.</a:t>
            </a:r>
          </a:p>
          <a:p>
            <a:pPr indent="-381000" lvl="0" marL="457200" rtl="0"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>
                <a:solidFill>
                  <a:schemeClr val="accent2"/>
                </a:solidFill>
              </a:rPr>
              <a:t>Using domain adaptation for detecting emotion in caricature, sketch and animation images.</a:t>
            </a:r>
          </a:p>
          <a:p>
            <a:pPr indent="-381000" lvl="0" marL="457200" rtl="0"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>
                <a:solidFill>
                  <a:schemeClr val="accent2"/>
                </a:solidFill>
              </a:rPr>
              <a:t>Group-level emotion detection using EmotiW 5.0 dataset.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References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AutoNum type="arabicPeriod"/>
            </a:pPr>
            <a:r>
              <a:rPr b="1" lang="en" sz="1400"/>
              <a:t>Kaggle FER2013 Challenge</a:t>
            </a:r>
            <a:r>
              <a:rPr lang="en" sz="1400"/>
              <a:t>,</a:t>
            </a:r>
            <a:r>
              <a:rPr lang="en" sz="1400">
                <a:hlinkClick r:id="rId3"/>
              </a:rPr>
              <a:t>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https://www.kaggle.com/c/challenges-in-representation-learning-facial-expression-recognition-challenge/data</a:t>
            </a:r>
            <a:r>
              <a:rPr lang="en" sz="1400"/>
              <a:t>, 2013.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AutoNum type="arabicPeriod"/>
            </a:pPr>
            <a:r>
              <a:rPr lang="en" sz="1400"/>
              <a:t>A. Mollahosseini, B. Hasani, and M. H. Mahoor, </a:t>
            </a:r>
            <a:r>
              <a:rPr b="1" lang="en" sz="1400"/>
              <a:t>AffectNet: A New Database for Facial Expression, Valence, and Arousal Computation in the Wild</a:t>
            </a:r>
            <a:r>
              <a:rPr lang="en" sz="1400"/>
              <a:t>, IEEE Transactions on Affective Computing, 2017. </a:t>
            </a:r>
          </a:p>
          <a:p>
            <a:pPr indent="-317500" lvl="0" marL="457200" rtl="0">
              <a:lnSpc>
                <a:spcPct val="125357"/>
              </a:lnSpc>
              <a:spcBef>
                <a:spcPts val="0"/>
              </a:spcBef>
              <a:spcAft>
                <a:spcPts val="1200"/>
              </a:spcAft>
              <a:buClr>
                <a:srgbClr val="CC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Lundqvist, D., Flykt, A., &amp; Öhman, A. (1998). The Karolinska Directed Emotional Faces - KDEF, CD ROM from Department of Clinical Neuroscience, Psychology section, Karolinska Institutet, ISBN 91-630-7164-9.</a:t>
            </a:r>
          </a:p>
          <a:p>
            <a:pPr indent="0" lvl="0" marL="0" rtl="0">
              <a:lnSpc>
                <a:spcPct val="125357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750"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1400"/>
              <a:t> 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3600">
                <a:solidFill>
                  <a:srgbClr val="CC0000"/>
                </a:solidFill>
              </a:rPr>
              <a:t>Project Setup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buClr>
                <a:srgbClr val="CC0000"/>
              </a:buClr>
              <a:buSzPts val="1800"/>
              <a:buChar char="●"/>
            </a:pPr>
            <a:r>
              <a:rPr lang="en"/>
              <a:t>Problem: Given the image of a person →  classify the emotion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Solution: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○"/>
            </a:pPr>
            <a:r>
              <a:rPr lang="en" sz="1800"/>
              <a:t>Support Vector Machines(SVMs)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○"/>
            </a:pPr>
            <a:r>
              <a:rPr lang="en" sz="1800"/>
              <a:t>Convolutional Neural Networks (CNNs)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/>
              <a:t>Assumptions:	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○"/>
            </a:pPr>
            <a:r>
              <a:rPr lang="en" sz="1800"/>
              <a:t>Individual images express only one emotion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●"/>
            </a:pPr>
            <a:r>
              <a:rPr lang="en"/>
              <a:t>Challenges: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○"/>
            </a:pPr>
            <a:r>
              <a:rPr lang="en" sz="1800"/>
              <a:t>Complexity of human emotion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OpenFace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09600" y="1807875"/>
            <a:ext cx="8200200" cy="185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"/>
              <a:t>State-of-the-art o</a:t>
            </a:r>
            <a:r>
              <a:rPr lang="en"/>
              <a:t>pen-source facial analysis tool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"/>
              <a:t>We used the Docker version of OpenFace Cambridge</a:t>
            </a:r>
          </a:p>
          <a:p>
            <a:pPr indent="-381000" lvl="0" marL="457200" rtl="0"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/>
              <a:t>Creates facial landmarks, gaze direction, and facial action units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167700" y="4673575"/>
            <a:ext cx="3942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https://github.com/TadasBaltrusaitis/OpenFace</a:t>
            </a:r>
            <a:r>
              <a:rPr lang="en"/>
              <a:t> 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950" y="3585750"/>
            <a:ext cx="4511901" cy="10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68 Landmarks Detected by OpenFace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190500" lvl="0" marL="34290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190500" lvl="0" marL="3429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1175" y="1350468"/>
            <a:ext cx="1450275" cy="14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075" y="1377825"/>
            <a:ext cx="1450275" cy="14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3500" y="3515500"/>
            <a:ext cx="1410525" cy="131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5800" y="1352550"/>
            <a:ext cx="1450275" cy="145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3125" y="3513900"/>
            <a:ext cx="1410525" cy="14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1525" y="3513900"/>
            <a:ext cx="1410525" cy="14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03725" y="3515500"/>
            <a:ext cx="1342650" cy="13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0950" y="1384500"/>
            <a:ext cx="1410525" cy="142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3157600" y="2913900"/>
            <a:ext cx="1707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>
                <a:solidFill>
                  <a:srgbClr val="9900FF"/>
                </a:solidFill>
              </a:rPr>
              <a:t>AffectNet Dataset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891100" y="1549000"/>
            <a:ext cx="2075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Incorrect estimations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168800" y="3922175"/>
            <a:ext cx="19425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Correct estimations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Challenges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"/>
              <a:t>Sometimes landmarks are not detected correctly (OpenFace problem).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"/>
              <a:t>Extra low-resolution images (as in FER2013).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"/>
              <a:t>Images with no face randomly in face datasets (AffectNet).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Char char="▪"/>
            </a:pPr>
            <a:r>
              <a:rPr lang="en"/>
              <a:t>Images with watermarks (as in FER2013)</a:t>
            </a:r>
          </a:p>
          <a:p>
            <a:pPr indent="-381000" lvl="0" marL="457200">
              <a:spcBef>
                <a:spcPts val="0"/>
              </a:spcBef>
              <a:buClr>
                <a:srgbClr val="CC0000"/>
              </a:buClr>
              <a:buSzPts val="2400"/>
              <a:buChar char="▪"/>
            </a:pPr>
            <a:r>
              <a:rPr lang="en"/>
              <a:t>Some datasets have low number of images not suitable for deep learning (KDEF).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25" y="196400"/>
            <a:ext cx="1280668" cy="12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000" y="196400"/>
            <a:ext cx="1358650" cy="127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050" y="196400"/>
            <a:ext cx="1358650" cy="128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609600" y="3759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(Facial) Action Units (FAU/AU) 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625" y="936588"/>
            <a:ext cx="2315175" cy="115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638" y="2384725"/>
            <a:ext cx="2315150" cy="11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904850" y="1196700"/>
            <a:ext cx="35787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AU 1: I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nner Brow Raiser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904850" y="2458350"/>
            <a:ext cx="35787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AU 12: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Lip Corner Puller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09875" y="3924900"/>
            <a:ext cx="83508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OpenFace provides AU Intensity and Occurrence values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79000" y="4739850"/>
            <a:ext cx="7924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200" u="sng">
                <a:solidFill>
                  <a:schemeClr val="hlink"/>
                </a:solidFill>
                <a:hlinkClick r:id="rId5"/>
              </a:rPr>
              <a:t>https://imotions.com/blog/facial-action-coding-system/</a:t>
            </a:r>
            <a:r>
              <a:rPr b="1" lang="en" sz="1200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609600" y="57150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AUs contributing to Emotions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190500" lvl="0" marL="342900">
              <a:spcBef>
                <a:spcPts val="0"/>
              </a:spcBef>
              <a:buNone/>
            </a:pPr>
            <a:r>
              <a:rPr lang="en"/>
              <a:t>Multiple AUs form an emotion.</a:t>
            </a:r>
          </a:p>
          <a:p>
            <a:pPr indent="-190500" lvl="0" marL="3429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50" y="2075175"/>
            <a:ext cx="1945100" cy="8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50" y="3152775"/>
            <a:ext cx="1945100" cy="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903600" y="4458350"/>
            <a:ext cx="20289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Happiness AUs: 6+12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025" y="1387325"/>
            <a:ext cx="1945100" cy="8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2025" y="3304600"/>
            <a:ext cx="1945100" cy="8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2025" y="2345963"/>
            <a:ext cx="1945100" cy="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6106675" y="4488150"/>
            <a:ext cx="1945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Sadness AUs: 1+4+15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609600" y="306850"/>
            <a:ext cx="7924800" cy="5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Datasets</a:t>
            </a:r>
          </a:p>
        </p:txBody>
      </p:sp>
      <p:graphicFrame>
        <p:nvGraphicFramePr>
          <p:cNvPr id="150" name="Shape 150"/>
          <p:cNvGraphicFramePr/>
          <p:nvPr/>
        </p:nvGraphicFramePr>
        <p:xfrm>
          <a:off x="838550" y="111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{90C28E06-66C8-4D8A-A41B-1078B78C27E3}</a:tableStyleId>
              </a:tblPr>
              <a:tblGrid>
                <a:gridCol w="1195550"/>
                <a:gridCol w="2757175"/>
                <a:gridCol w="1157450"/>
                <a:gridCol w="1043200"/>
                <a:gridCol w="1651900"/>
              </a:tblGrid>
              <a:tr h="569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DataSet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Source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# of images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Setup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Categories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53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FER-2013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ICML 2013 challenge [1]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35,887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Wild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 emotions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461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KDFE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48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Karoliska Institutet [3]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4,900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Studio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  <a:r>
                        <a:rPr lang="en"/>
                        <a:t> emotions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</a:tbl>
          </a:graphicData>
        </a:graphic>
      </p:graphicFrame>
      <p:sp>
        <p:nvSpPr>
          <p:cNvPr id="151" name="Shape 151"/>
          <p:cNvSpPr txBox="1"/>
          <p:nvPr/>
        </p:nvSpPr>
        <p:spPr>
          <a:xfrm>
            <a:off x="791325" y="3200400"/>
            <a:ext cx="76980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Why FER2013?</a:t>
            </a:r>
          </a:p>
          <a:p>
            <a:pPr indent="-342900" lvl="0" marL="457200">
              <a:spcBef>
                <a:spcPts val="0"/>
              </a:spcBef>
              <a:buClr>
                <a:srgbClr val="CC0000"/>
              </a:buClr>
              <a:buSzPts val="1800"/>
              <a:buChar char="●"/>
            </a:pPr>
            <a:r>
              <a:rPr lang="en" sz="1800"/>
              <a:t>Wildly used in emotion recognition community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Why KDFE?</a:t>
            </a:r>
          </a:p>
          <a:p>
            <a:pPr indent="-342900" lvl="0" marL="457200" rtl="0">
              <a:spcBef>
                <a:spcPts val="0"/>
              </a:spcBef>
              <a:buClr>
                <a:srgbClr val="CC0000"/>
              </a:buClr>
              <a:buSzPts val="1800"/>
              <a:buChar char="●"/>
            </a:pPr>
            <a:r>
              <a:rPr lang="en" sz="1800"/>
              <a:t>Images are more similar to the debate images we are predicting 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